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ürgen Cromer" initials="JC" lastIdx="1" clrIdx="0">
    <p:extLst>
      <p:ext uri="{19B8F6BF-5375-455C-9EA6-DF929625EA0E}">
        <p15:presenceInfo xmlns:p15="http://schemas.microsoft.com/office/powerpoint/2012/main" userId="db80f14ce2feef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6A94-921E-4C5F-90F4-EF7095E4CE27}" type="datetimeFigureOut">
              <a:rPr lang="de-DE" smtClean="0"/>
              <a:t>10.02.2021</a:t>
            </a:fld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B8900-1676-4DB9-81F7-9B2A070FC42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6A94-921E-4C5F-90F4-EF7095E4CE27}" type="datetimeFigureOut">
              <a:rPr lang="de-DE" smtClean="0"/>
              <a:t>10.02.2021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900-1676-4DB9-81F7-9B2A070FC424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6A94-921E-4C5F-90F4-EF7095E4CE27}" type="datetimeFigureOut">
              <a:rPr lang="de-DE" smtClean="0"/>
              <a:t>10.02.2021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900-1676-4DB9-81F7-9B2A070FC424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6A94-921E-4C5F-90F4-EF7095E4CE27}" type="datetimeFigureOut">
              <a:rPr lang="de-DE" smtClean="0"/>
              <a:t>10.02.2021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900-1676-4DB9-81F7-9B2A070FC424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6A94-921E-4C5F-90F4-EF7095E4CE27}" type="datetimeFigureOut">
              <a:rPr lang="de-DE" smtClean="0"/>
              <a:t>10.02.2021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900-1676-4DB9-81F7-9B2A070FC42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6A94-921E-4C5F-90F4-EF7095E4CE27}" type="datetimeFigureOut">
              <a:rPr lang="de-DE" smtClean="0"/>
              <a:t>10.02.2021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900-1676-4DB9-81F7-9B2A070FC42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6A94-921E-4C5F-90F4-EF7095E4CE27}" type="datetimeFigureOut">
              <a:rPr lang="de-DE" smtClean="0"/>
              <a:t>10.02.2021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900-1676-4DB9-81F7-9B2A070FC42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6A94-921E-4C5F-90F4-EF7095E4CE27}" type="datetimeFigureOut">
              <a:rPr lang="de-DE" smtClean="0"/>
              <a:t>10.02.2021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900-1676-4DB9-81F7-9B2A070FC424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6A94-921E-4C5F-90F4-EF7095E4CE27}" type="datetimeFigureOut">
              <a:rPr lang="de-DE" smtClean="0"/>
              <a:t>10.02.2021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900-1676-4DB9-81F7-9B2A070FC424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6A94-921E-4C5F-90F4-EF7095E4CE27}" type="datetimeFigureOut">
              <a:rPr lang="de-DE" smtClean="0"/>
              <a:t>10.02.2021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900-1676-4DB9-81F7-9B2A070FC424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6A94-921E-4C5F-90F4-EF7095E4CE27}" type="datetimeFigureOut">
              <a:rPr lang="de-DE" smtClean="0"/>
              <a:t>10.02.2021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900-1676-4DB9-81F7-9B2A070FC424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C86A94-921E-4C5F-90F4-EF7095E4CE27}" type="datetimeFigureOut">
              <a:rPr lang="de-DE" smtClean="0"/>
              <a:t>10.02.2021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AB8900-1676-4DB9-81F7-9B2A070FC42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besprechung-meeting-gespr%C3%A4ch-1020056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conference-personal-332117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esprechung-meeting-gespr%C3%A4ch-1020227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menschen-personen-mann-frau-46743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37737"/>
            <a:ext cx="7772400" cy="4267200"/>
          </a:xfrm>
        </p:spPr>
        <p:txBody>
          <a:bodyPr/>
          <a:lstStyle/>
          <a:p>
            <a:r>
              <a:rPr lang="de-DE" dirty="0"/>
              <a:t>Mediation </a:t>
            </a:r>
            <a:br>
              <a:rPr lang="de-DE" dirty="0"/>
            </a:br>
            <a:r>
              <a:rPr lang="de-DE" dirty="0"/>
              <a:t>an der  IGH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97152"/>
            <a:ext cx="8865503" cy="169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8DF1A2A-2883-474A-8AFE-97976CA4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191" y="348943"/>
            <a:ext cx="291414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die Aufmerksamkeit!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6DD1F5D-3622-46F6-ABA7-2A291409B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400" y="5287427"/>
            <a:ext cx="2109399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3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Mediation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897108"/>
            <a:ext cx="8229600" cy="45259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2"/>
                </a:solidFill>
                <a:latin typeface="+mn-lt"/>
              </a:rPr>
              <a:t>Was ist die Mediation?</a:t>
            </a:r>
          </a:p>
          <a:p>
            <a:pPr marL="0" indent="0">
              <a:buNone/>
            </a:pPr>
            <a:endParaRPr lang="de-DE" sz="800" b="1" dirty="0">
              <a:solidFill>
                <a:schemeClr val="tx2"/>
              </a:solidFill>
              <a:latin typeface="+mn-lt"/>
            </a:endParaRPr>
          </a:p>
          <a:p>
            <a:r>
              <a:rPr lang="de-DE" sz="3600" b="1" dirty="0">
                <a:solidFill>
                  <a:schemeClr val="tx2"/>
                </a:solidFill>
                <a:latin typeface="+mn-lt"/>
              </a:rPr>
              <a:t>Wer sind die Beteiligten?</a:t>
            </a:r>
          </a:p>
          <a:p>
            <a:pPr marL="0" indent="0">
              <a:buNone/>
            </a:pPr>
            <a:endParaRPr lang="de-DE" sz="800" b="1" dirty="0">
              <a:solidFill>
                <a:schemeClr val="tx2"/>
              </a:solidFill>
              <a:latin typeface="+mn-lt"/>
            </a:endParaRPr>
          </a:p>
          <a:p>
            <a:r>
              <a:rPr lang="de-DE" sz="3600" b="1" dirty="0">
                <a:solidFill>
                  <a:schemeClr val="tx2"/>
                </a:solidFill>
                <a:latin typeface="+mn-lt"/>
              </a:rPr>
              <a:t>Was sind die Phasen der Mediation?</a:t>
            </a:r>
          </a:p>
          <a:p>
            <a:pPr marL="0" indent="0">
              <a:buNone/>
            </a:pPr>
            <a:endParaRPr lang="de-DE" sz="800" b="1" dirty="0">
              <a:solidFill>
                <a:schemeClr val="tx2"/>
              </a:solidFill>
              <a:latin typeface="+mn-lt"/>
            </a:endParaRPr>
          </a:p>
          <a:p>
            <a:r>
              <a:rPr lang="de-DE" sz="3600" b="1" dirty="0">
                <a:solidFill>
                  <a:schemeClr val="tx2"/>
                </a:solidFill>
                <a:latin typeface="+mn-lt"/>
              </a:rPr>
              <a:t>Wer ist das Mediationsteam?</a:t>
            </a:r>
            <a:endParaRPr lang="de-DE" sz="3600" b="1" dirty="0">
              <a:solidFill>
                <a:schemeClr val="tx2"/>
              </a:solidFill>
            </a:endParaRPr>
          </a:p>
          <a:p>
            <a:endParaRPr lang="de-DE" sz="3600" b="1" dirty="0">
              <a:solidFill>
                <a:schemeClr val="tx2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8460E8-0E4C-4030-8AB4-5786D215C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657" y="5282418"/>
            <a:ext cx="2105143" cy="11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die Mediation?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7304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Möglicher Lösungsweg für Konflikte</a:t>
            </a:r>
          </a:p>
          <a:p>
            <a:r>
              <a:rPr lang="en-US" sz="3600" dirty="0">
                <a:solidFill>
                  <a:schemeClr val="tx2"/>
                </a:solidFill>
              </a:rPr>
              <a:t>SuS &amp; LehrerInnen Mediatoren</a:t>
            </a:r>
          </a:p>
          <a:p>
            <a:r>
              <a:rPr lang="en-US" sz="3600" u="sng" dirty="0">
                <a:solidFill>
                  <a:schemeClr val="tx2"/>
                </a:solidFill>
              </a:rPr>
              <a:t>Jede</a:t>
            </a:r>
            <a:r>
              <a:rPr lang="en-US" sz="3600" dirty="0">
                <a:solidFill>
                  <a:schemeClr val="tx2"/>
                </a:solidFill>
              </a:rPr>
              <a:t> Meinungsverschiedenheit als Gegenstand einer Mediation</a:t>
            </a:r>
          </a:p>
          <a:p>
            <a:endParaRPr lang="de-DE" sz="3600" dirty="0">
              <a:solidFill>
                <a:schemeClr val="tx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FEC49B-2D33-45F0-9EAA-1B06D486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98" y="5373216"/>
            <a:ext cx="210330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3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sind die Beteiligten?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71888"/>
            <a:ext cx="8229600" cy="4525963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tx2"/>
                </a:solidFill>
              </a:rPr>
              <a:t>Mediatoren: neutral &amp; vertraulich</a:t>
            </a:r>
          </a:p>
          <a:p>
            <a:r>
              <a:rPr lang="de-DE" sz="3600" dirty="0">
                <a:solidFill>
                  <a:schemeClr val="tx2"/>
                </a:solidFill>
              </a:rPr>
              <a:t>Sorgfältig ausgebildet in Konfliktursachen- &amp; Stufen</a:t>
            </a:r>
          </a:p>
          <a:p>
            <a:r>
              <a:rPr lang="de-DE" sz="3600" dirty="0">
                <a:solidFill>
                  <a:schemeClr val="tx2"/>
                </a:solidFill>
              </a:rPr>
              <a:t>Konfliktparteien</a:t>
            </a:r>
          </a:p>
          <a:p>
            <a:pPr marL="0" indent="0">
              <a:buNone/>
            </a:pPr>
            <a:r>
              <a:rPr lang="de-DE" sz="3600" dirty="0">
                <a:solidFill>
                  <a:schemeClr val="tx2"/>
                </a:solidFill>
              </a:rPr>
              <a:t>( + LehrerIn)</a:t>
            </a:r>
          </a:p>
          <a:p>
            <a:pPr marL="0" indent="0">
              <a:buNone/>
            </a:pPr>
            <a:endParaRPr lang="de-DE" sz="3600" dirty="0">
              <a:solidFill>
                <a:schemeClr val="tx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690C2E-DE44-4DA4-85EC-3D49A995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98" y="5257800"/>
            <a:ext cx="210330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Phasen der Mediation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9282" y="1844824"/>
            <a:ext cx="8229600" cy="4525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de-DE" sz="3600" dirty="0">
                <a:solidFill>
                  <a:schemeClr val="tx2"/>
                </a:solidFill>
              </a:rPr>
              <a:t>Eröffnung:</a:t>
            </a:r>
          </a:p>
          <a:p>
            <a:pPr marL="0" indent="0">
              <a:buNone/>
            </a:pPr>
            <a:endParaRPr lang="de-DE" sz="3600" dirty="0">
              <a:solidFill>
                <a:schemeClr val="tx2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31DEAC-A107-4F92-A960-B59FE3685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98" y="5335172"/>
            <a:ext cx="2103302" cy="1140051"/>
          </a:xfrm>
          <a:prstGeom prst="rect">
            <a:avLst/>
          </a:prstGeom>
        </p:spPr>
      </p:pic>
      <p:pic>
        <p:nvPicPr>
          <p:cNvPr id="7" name="Grafik 6" descr="Ein Bild, das drinnen, Spielzeug, Tisch, sitzend enthält.&#10;&#10;Automatisch generierte Beschreibung">
            <a:extLst>
              <a:ext uri="{FF2B5EF4-FFF2-40B4-BE49-F238E27FC236}">
                <a16:creationId xmlns:a16="http://schemas.microsoft.com/office/drawing/2014/main" id="{EA7D78A3-65FC-4408-898A-71D7AF560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560503" y="2418695"/>
            <a:ext cx="3378219" cy="33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2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Phasen der Mediation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>
                <a:solidFill>
                  <a:schemeClr val="tx2"/>
                </a:solidFill>
              </a:rPr>
              <a:t>				2</a:t>
            </a:r>
            <a:r>
              <a:rPr lang="de-DE" sz="1600" dirty="0">
                <a:solidFill>
                  <a:schemeClr val="tx2"/>
                </a:solidFill>
              </a:rPr>
              <a:t>. </a:t>
            </a:r>
            <a:r>
              <a:rPr lang="de-DE" dirty="0">
                <a:solidFill>
                  <a:schemeClr val="tx2"/>
                </a:solidFill>
              </a:rPr>
              <a:t>Verständnis des 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tx2"/>
                </a:solidFill>
              </a:rPr>
              <a:t>			Konflikts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tx2"/>
                </a:solidFill>
              </a:rPr>
              <a:t>			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tx2"/>
                </a:solidFill>
              </a:rPr>
              <a:t>				3. Verständnis für 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tx2"/>
                </a:solidFill>
              </a:rPr>
              <a:t>			   Relevanz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67B816-08E8-47C0-9752-8A5805427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98" y="5257800"/>
            <a:ext cx="2103302" cy="114005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717E32F-D3EC-45FB-B776-163930B17E01}"/>
              </a:ext>
            </a:extLst>
          </p:cNvPr>
          <p:cNvSpPr txBox="1"/>
          <p:nvPr/>
        </p:nvSpPr>
        <p:spPr>
          <a:xfrm>
            <a:off x="755576" y="1988841"/>
            <a:ext cx="3600400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WUT!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15993E-275A-4DE8-8DB5-B8FA9D54648B}"/>
              </a:ext>
            </a:extLst>
          </p:cNvPr>
          <p:cNvSpPr txBox="1"/>
          <p:nvPr/>
        </p:nvSpPr>
        <p:spPr>
          <a:xfrm flipH="1">
            <a:off x="755576" y="2780929"/>
            <a:ext cx="3600400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Angst	Verzweiflung</a:t>
            </a:r>
          </a:p>
          <a:p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     Trauer</a:t>
            </a:r>
          </a:p>
          <a:p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	Verletzung	</a:t>
            </a:r>
          </a:p>
          <a:p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	Verunsicherung</a:t>
            </a:r>
          </a:p>
          <a:p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Einsamkeit</a:t>
            </a:r>
          </a:p>
          <a:p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	Enttäuschung</a:t>
            </a:r>
          </a:p>
          <a:p>
            <a:pPr algn="ctr"/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Zurückweisung				Zweifel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4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Phasen der Mediation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222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tx2"/>
                </a:solidFill>
              </a:rPr>
              <a:t>4. Verhandlung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tx2"/>
                </a:solidFill>
              </a:rPr>
              <a:t>5. Lösung &amp; Vertrag</a:t>
            </a:r>
          </a:p>
          <a:p>
            <a:endParaRPr lang="de-DE" sz="3600" dirty="0">
              <a:solidFill>
                <a:schemeClr val="tx2"/>
              </a:solidFill>
            </a:endParaRPr>
          </a:p>
        </p:txBody>
      </p:sp>
      <p:pic>
        <p:nvPicPr>
          <p:cNvPr id="7" name="Grafik 6" descr="Ein Bild, das Möbel, Tisch, Raum, Kuchen enthält.&#10;&#10;Automatisch generierte Beschreibung">
            <a:extLst>
              <a:ext uri="{FF2B5EF4-FFF2-40B4-BE49-F238E27FC236}">
                <a16:creationId xmlns:a16="http://schemas.microsoft.com/office/drawing/2014/main" id="{6BAF634E-B4B5-4CBA-8C2C-F0A7E36F7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23100" y="3304050"/>
            <a:ext cx="4693542" cy="31241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4804AF-ED9E-4DC5-B3F6-636CF08E3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498" y="5288138"/>
            <a:ext cx="210330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3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Phasen der Mediation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>
                <a:solidFill>
                  <a:schemeClr val="tx2"/>
                </a:solidFill>
              </a:rPr>
              <a:t>Nachbesprechung</a:t>
            </a:r>
          </a:p>
        </p:txBody>
      </p:sp>
      <p:pic>
        <p:nvPicPr>
          <p:cNvPr id="6" name="Grafik 5" descr="Ein Bild, das Tisch, sitzend, Schreibtisch, Front enthält.&#10;&#10;Automatisch generierte Beschreibung">
            <a:extLst>
              <a:ext uri="{FF2B5EF4-FFF2-40B4-BE49-F238E27FC236}">
                <a16:creationId xmlns:a16="http://schemas.microsoft.com/office/drawing/2014/main" id="{BEE1AC3C-ADC4-47E4-9525-5EC522D06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471936" y="3008784"/>
            <a:ext cx="3396208" cy="33962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E75C31-9051-433B-B43D-5BD270A86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5264941"/>
            <a:ext cx="210330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Team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SuS ab Klasse 9 &amp; 3 LehrerInnen</a:t>
            </a:r>
          </a:p>
          <a:p>
            <a:r>
              <a:rPr lang="en-US" sz="2800" dirty="0">
                <a:solidFill>
                  <a:schemeClr val="tx2"/>
                </a:solidFill>
              </a:rPr>
              <a:t>Mehrsprachige Mediationen in Deutsch, Englisch, Italienisch, Kroatisch, Türkisch und Arabisch möglich</a:t>
            </a:r>
          </a:p>
          <a:p>
            <a:r>
              <a:rPr lang="en-US" sz="2800" dirty="0">
                <a:solidFill>
                  <a:schemeClr val="tx2"/>
                </a:solidFill>
              </a:rPr>
              <a:t>Unser Zimmer: </a:t>
            </a:r>
            <a:r>
              <a:rPr lang="en-US" sz="2800" b="1" u="sng" dirty="0">
                <a:solidFill>
                  <a:schemeClr val="tx2"/>
                </a:solidFill>
              </a:rPr>
              <a:t>B-300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D633FB-BDCA-49B1-B9DF-F09E3B3CA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401" y="5257800"/>
            <a:ext cx="2109399" cy="1140051"/>
          </a:xfrm>
          <a:prstGeom prst="rect">
            <a:avLst/>
          </a:prstGeom>
        </p:spPr>
      </p:pic>
      <p:pic>
        <p:nvPicPr>
          <p:cNvPr id="10" name="Grafik 9" descr="Ein Bild, das Raum, Zeichnung enthält.&#10;&#10;Automatisch generierte Beschreibung">
            <a:extLst>
              <a:ext uri="{FF2B5EF4-FFF2-40B4-BE49-F238E27FC236}">
                <a16:creationId xmlns:a16="http://schemas.microsoft.com/office/drawing/2014/main" id="{6786E422-5F51-4705-BFAF-CB7E54505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566600" y="4028338"/>
            <a:ext cx="3240360" cy="23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173</Words>
  <Application>Microsoft Office PowerPoint</Application>
  <PresentationFormat>Bildschirmpräsentation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Courier New</vt:lpstr>
      <vt:lpstr>Palatino Linotype</vt:lpstr>
      <vt:lpstr>Executive</vt:lpstr>
      <vt:lpstr>Mediation  an der  IGH</vt:lpstr>
      <vt:lpstr>Mediation </vt:lpstr>
      <vt:lpstr>Was ist die Mediation?</vt:lpstr>
      <vt:lpstr>Wer sind die Beteiligten?</vt:lpstr>
      <vt:lpstr>Phasen der Mediation</vt:lpstr>
      <vt:lpstr>Phasen der Mediation</vt:lpstr>
      <vt:lpstr>Phasen der Mediation</vt:lpstr>
      <vt:lpstr>Phasen der Mediation</vt:lpstr>
      <vt:lpstr>Unser Team</vt:lpstr>
      <vt:lpstr>Danke für die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  at our school</dc:title>
  <dc:creator>Lotti</dc:creator>
  <cp:lastModifiedBy>Mayerhöffer, Nicki</cp:lastModifiedBy>
  <cp:revision>22</cp:revision>
  <dcterms:created xsi:type="dcterms:W3CDTF">2019-03-16T12:29:54Z</dcterms:created>
  <dcterms:modified xsi:type="dcterms:W3CDTF">2021-02-10T09:01:23Z</dcterms:modified>
</cp:coreProperties>
</file>